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65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-21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83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42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65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90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79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57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5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3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16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0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7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DCEC8-543D-5444-AFA5-01113B6C5C42}" type="datetimeFigureOut">
              <a:rPr lang="en-US" smtClean="0"/>
              <a:t>6/5/14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738D-7ACE-C049-B6FD-129FC8DD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0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การเขียนตำราและเอกสารวิชาการ</a:t>
            </a:r>
            <a:br>
              <a:rPr lang="th-TH" dirty="0" smtClean="0"/>
            </a:br>
            <a:r>
              <a:rPr lang="th-TH" dirty="0" smtClean="0"/>
              <a:t>เพื่อเข้าสู่ตำแหน่งทางวิชาการ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ศุภสิทธิ์ พรรณารุโณทัย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94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Introductory material</a:t>
            </a:r>
          </a:p>
          <a:p>
            <a:r>
              <a:rPr lang="en-US" b="1" i="1" dirty="0" smtClean="0"/>
              <a:t>Augmenting material </a:t>
            </a:r>
            <a:endParaRPr lang="en-US" dirty="0" smtClean="0">
              <a:effectLst/>
            </a:endParaRPr>
          </a:p>
          <a:p>
            <a:r>
              <a:rPr lang="en-US" b="1" i="1" dirty="0"/>
              <a:t>Integrating material </a:t>
            </a:r>
            <a:endParaRPr lang="en-US" dirty="0" smtClean="0">
              <a:effectLst/>
            </a:endParaRPr>
          </a:p>
          <a:p>
            <a:r>
              <a:rPr lang="en-US" b="1" i="1" dirty="0"/>
              <a:t>Rote review material </a:t>
            </a:r>
            <a:endParaRPr lang="en-US" dirty="0" smtClean="0">
              <a:effectLst/>
            </a:endParaRPr>
          </a:p>
          <a:p>
            <a:r>
              <a:rPr lang="en-US" b="1" i="1" dirty="0" smtClean="0"/>
              <a:t>Generalization material </a:t>
            </a:r>
            <a:endParaRPr lang="en-US" dirty="0" smtClean="0">
              <a:effectLst/>
            </a:endParaRPr>
          </a:p>
          <a:p>
            <a:r>
              <a:rPr lang="en-US" b="1" i="1" dirty="0"/>
              <a:t>Application material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524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cycle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3699" r="-23699"/>
          <a:stretch>
            <a:fillRect/>
          </a:stretch>
        </p:blipFill>
        <p:spPr>
          <a:xfrm>
            <a:off x="-261254" y="1418760"/>
            <a:ext cx="9560306" cy="5257800"/>
          </a:xfrm>
        </p:spPr>
      </p:pic>
      <p:sp>
        <p:nvSpPr>
          <p:cNvPr id="5" name="TextBox 4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เทคนิคการเขียนตำราเพื่อเข้าสู่ตำแหน่งวิชาการ</a:t>
            </a:r>
          </a:p>
          <a:p>
            <a:r>
              <a:rPr lang="th-TH" dirty="0" smtClean="0"/>
              <a:t>ปัญหาในการผลิตตำราและแนวทางการวิจัยเพื่อการเรียนการสอนและขอตำแหน่งวิชาการ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047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 of textbook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Textbook proposal</a:t>
            </a:r>
          </a:p>
          <a:p>
            <a:r>
              <a:rPr lang="en-US" dirty="0" smtClean="0"/>
              <a:t>Online resource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1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1908" r="-31908"/>
          <a:stretch>
            <a:fillRect/>
          </a:stretch>
        </p:blipFill>
        <p:spPr>
          <a:xfrm>
            <a:off x="-612243" y="323371"/>
            <a:ext cx="10498877" cy="6299315"/>
          </a:xfrm>
        </p:spPr>
      </p:pic>
    </p:spTree>
    <p:extLst>
      <p:ext uri="{BB962C8B-B14F-4D97-AF65-F5344CB8AC3E}">
        <p14:creationId xmlns:p14="http://schemas.microsoft.com/office/powerpoint/2010/main" val="62425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I. </a:t>
            </a:r>
            <a:r>
              <a:rPr lang="en-US" b="1" dirty="0" smtClean="0"/>
              <a:t>The textbook as an aid </a:t>
            </a:r>
            <a:r>
              <a:rPr lang="en-US" b="1" dirty="0" err="1" smtClean="0"/>
              <a:t>toteaching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b="1" dirty="0" smtClean="0"/>
              <a:t>Special problems of low</a:t>
            </a:r>
            <a:r>
              <a:rPr lang="en-US" b="1" dirty="0"/>
              <a:t>-</a:t>
            </a:r>
            <a:r>
              <a:rPr lang="en-US" b="1" dirty="0" smtClean="0"/>
              <a:t>income countries</a:t>
            </a:r>
          </a:p>
          <a:p>
            <a:r>
              <a:rPr lang="en-US" b="1" dirty="0" smtClean="0"/>
              <a:t>3</a:t>
            </a:r>
            <a:r>
              <a:rPr lang="en-US" b="1" dirty="0"/>
              <a:t>. Planning the </a:t>
            </a:r>
            <a:r>
              <a:rPr lang="en-US" b="1" dirty="0" smtClean="0"/>
              <a:t>textbook</a:t>
            </a:r>
          </a:p>
          <a:p>
            <a:r>
              <a:rPr lang="en-US" b="1" dirty="0" smtClean="0"/>
              <a:t>4</a:t>
            </a:r>
            <a:r>
              <a:rPr lang="en-US" b="1" dirty="0"/>
              <a:t>. Developing the </a:t>
            </a:r>
            <a:r>
              <a:rPr lang="en-US" b="1" dirty="0" smtClean="0"/>
              <a:t>manuscript</a:t>
            </a:r>
          </a:p>
          <a:p>
            <a:r>
              <a:rPr lang="en-US" b="1" dirty="0" smtClean="0"/>
              <a:t>5</a:t>
            </a:r>
            <a:r>
              <a:rPr lang="en-US" b="1" dirty="0"/>
              <a:t>. Responsibilities and rights of authors </a:t>
            </a:r>
            <a:endParaRPr lang="en-US" b="1" dirty="0" smtClean="0"/>
          </a:p>
          <a:p>
            <a:r>
              <a:rPr lang="en-US" b="1" dirty="0" smtClean="0"/>
              <a:t>6</a:t>
            </a:r>
            <a:r>
              <a:rPr lang="en-US" b="1" dirty="0"/>
              <a:t>. Problems </a:t>
            </a:r>
            <a:r>
              <a:rPr lang="en-US" b="1" i="1" dirty="0"/>
              <a:t>of </a:t>
            </a:r>
            <a:r>
              <a:rPr lang="en-US" b="1" dirty="0" smtClean="0"/>
              <a:t>printing</a:t>
            </a:r>
          </a:p>
          <a:p>
            <a:r>
              <a:rPr lang="en-US" b="1" dirty="0" smtClean="0"/>
              <a:t>7</a:t>
            </a:r>
            <a:r>
              <a:rPr lang="en-US" b="1" dirty="0"/>
              <a:t>. Distribution </a:t>
            </a:r>
            <a:endParaRPr lang="en-US" dirty="0" smtClean="0">
              <a:effectLst/>
            </a:endParaRPr>
          </a:p>
          <a:p>
            <a:r>
              <a:rPr lang="en-US" b="1" dirty="0"/>
              <a:t>Bibliography 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3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a book has two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irst</a:t>
            </a:r>
            <a:r>
              <a:rPr lang="en-US" dirty="0"/>
              <a:t>, the problem of the subject matter, i.e. determining what new knowledge has to be conveyed in the text; </a:t>
            </a:r>
            <a:endParaRPr lang="en-US" dirty="0" smtClean="0"/>
          </a:p>
          <a:p>
            <a:r>
              <a:rPr lang="en-US" dirty="0"/>
              <a:t>S</a:t>
            </a:r>
            <a:r>
              <a:rPr lang="en-US" dirty="0" smtClean="0"/>
              <a:t>econd</a:t>
            </a:r>
            <a:r>
              <a:rPr lang="en-US" dirty="0"/>
              <a:t>, the problem of how it is best conveyed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/>
              <a:t>The need for</a:t>
            </a:r>
            <a:r>
              <a:rPr lang="en-US" b="1" dirty="0"/>
              <a:t> </a:t>
            </a:r>
            <a:r>
              <a:rPr lang="en-US" dirty="0"/>
              <a:t>such consultation is most frequently overlooked </a:t>
            </a:r>
            <a:r>
              <a:rPr lang="en-US" dirty="0" smtClean="0"/>
              <a:t>when the writer is a subject expert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9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Presentation </a:t>
            </a:r>
            <a:r>
              <a:rPr lang="en-US" b="1" dirty="0"/>
              <a:t>of the subject matter in a good order and with pedagogic </a:t>
            </a:r>
            <a:r>
              <a:rPr lang="en-US" b="1" dirty="0" smtClean="0"/>
              <a:t>skill</a:t>
            </a:r>
          </a:p>
          <a:p>
            <a:r>
              <a:rPr lang="en-US" b="1" dirty="0"/>
              <a:t>F</a:t>
            </a:r>
            <a:r>
              <a:rPr lang="en-US" b="1" dirty="0" smtClean="0"/>
              <a:t>irst </a:t>
            </a:r>
            <a:r>
              <a:rPr lang="en-US" b="1" dirty="0"/>
              <a:t>task in deciding upon the ordering of the contents involves splitting up the subject into suitable learning units or combinations of units 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691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Chapters: </a:t>
            </a:r>
            <a:r>
              <a:rPr lang="en-US" b="1" dirty="0"/>
              <a:t>f</a:t>
            </a:r>
            <a:r>
              <a:rPr lang="en-US" b="1" dirty="0" smtClean="0"/>
              <a:t>irst set of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(</a:t>
            </a:r>
            <a:r>
              <a:rPr lang="en-US" b="1" dirty="0"/>
              <a:t>a</a:t>
            </a:r>
            <a:r>
              <a:rPr lang="en-US" b="1" dirty="0" smtClean="0"/>
              <a:t>) what </a:t>
            </a:r>
            <a:r>
              <a:rPr lang="en-US" b="1" dirty="0"/>
              <a:t>must be known</a:t>
            </a:r>
            <a:r>
              <a:rPr lang="en-US" b="1" dirty="0" smtClean="0"/>
              <a:t>;</a:t>
            </a:r>
          </a:p>
          <a:p>
            <a:r>
              <a:rPr lang="en-US" b="1" dirty="0" smtClean="0"/>
              <a:t>(</a:t>
            </a:r>
            <a:r>
              <a:rPr lang="en-US" b="1" dirty="0"/>
              <a:t>b</a:t>
            </a:r>
            <a:r>
              <a:rPr lang="en-US" b="1" dirty="0" smtClean="0"/>
              <a:t>) what should be known; and </a:t>
            </a:r>
          </a:p>
          <a:p>
            <a:r>
              <a:rPr lang="en-US" b="1" dirty="0" smtClean="0"/>
              <a:t>(</a:t>
            </a:r>
            <a:r>
              <a:rPr lang="en-US" b="1" dirty="0"/>
              <a:t>c</a:t>
            </a:r>
            <a:r>
              <a:rPr lang="en-US" b="1" dirty="0" smtClean="0"/>
              <a:t>) what could be known</a:t>
            </a:r>
            <a:r>
              <a:rPr lang="en-US" b="1" dirty="0"/>
              <a:t>.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760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Chapters: second set of criteria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</a:t>
            </a:r>
            <a:r>
              <a:rPr lang="en-US" b="1" dirty="0" smtClean="0"/>
              <a:t>dherence </a:t>
            </a:r>
            <a:r>
              <a:rPr lang="en-US" b="1" dirty="0"/>
              <a:t>to the following sequence: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a) the known should precede the unknown;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b) the simple should precede the complex;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c) the concrete should precede the abstract;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d) observation should precede reasoning </a:t>
            </a:r>
            <a:r>
              <a:rPr lang="en-US" dirty="0"/>
              <a:t>; </a:t>
            </a:r>
            <a:r>
              <a:rPr lang="en-US" b="1" dirty="0"/>
              <a:t>and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e</a:t>
            </a:r>
            <a:r>
              <a:rPr lang="en-US" b="1" dirty="0" smtClean="0"/>
              <a:t>) the whole should precede detail 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126163"/>
            <a:ext cx="2081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Loveridge</a:t>
            </a:r>
            <a:r>
              <a:rPr lang="en-US" dirty="0" smtClean="0"/>
              <a:t> et al 1970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031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314</Words>
  <Application>Microsoft Macintosh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การเขียนตำราและเอกสารวิชาการ เพื่อเข้าสู่ตำแหน่งทางวิชาการ</vt:lpstr>
      <vt:lpstr>ขอบเขต</vt:lpstr>
      <vt:lpstr>Preparation of textbook</vt:lpstr>
      <vt:lpstr>PowerPoint Presentation</vt:lpstr>
      <vt:lpstr>Content</vt:lpstr>
      <vt:lpstr>Planning a book has two aspects</vt:lpstr>
      <vt:lpstr>Presentation</vt:lpstr>
      <vt:lpstr>Chapters: first set of criteria</vt:lpstr>
      <vt:lpstr>Chapters: second set of criteria </vt:lpstr>
      <vt:lpstr>Chapter materials</vt:lpstr>
      <vt:lpstr>Printing cycle</vt:lpstr>
    </vt:vector>
  </TitlesOfParts>
  <Company>CHEM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การเขียนตำราและเอกสารวิชาการ เพื่อเข้าสู่ตำแหน่งทางวิชาการ</dc:title>
  <dc:creator>Supasit Pannarunothai</dc:creator>
  <cp:lastModifiedBy>Supasit Pannarunothai</cp:lastModifiedBy>
  <cp:revision>7</cp:revision>
  <dcterms:created xsi:type="dcterms:W3CDTF">2014-06-05T04:15:51Z</dcterms:created>
  <dcterms:modified xsi:type="dcterms:W3CDTF">2014-06-05T18:06:08Z</dcterms:modified>
</cp:coreProperties>
</file>